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7.png" ContentType="image/png"/>
  <Override PartName="/ppt/media/image5.jpeg" ContentType="image/jpeg"/>
  <Override PartName="/ppt/media/image6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7.png" ContentType="image/png"/>
  <Override PartName="/ppt/media/image25.jpeg" ContentType="image/jpeg"/>
  <Override PartName="/ppt/media/image26.jpeg" ContentType="image/jpeg"/>
  <Override PartName="/ppt/media/image28.jpeg" ContentType="image/jpeg"/>
  <Override PartName="/ppt/media/image29.jpeg" ContentType="image/jpe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303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031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57516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5303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031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3007800" cy="53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303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7031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357516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5303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7031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3007800" cy="53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303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7031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357516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5303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7031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3007800" cy="53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5303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7031520" y="27288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357516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5303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7"/>
          <p:cNvSpPr>
            <a:spLocks noGrp="1"/>
          </p:cNvSpPr>
          <p:nvPr>
            <p:ph type="body"/>
          </p:nvPr>
        </p:nvSpPr>
        <p:spPr>
          <a:xfrm>
            <a:off x="7031520" y="3330360"/>
            <a:ext cx="1645560" cy="279180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3007800" cy="53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1" name="CustomShape 1"/>
          <p:cNvSpPr/>
          <p:nvPr/>
        </p:nvSpPr>
        <p:spPr>
          <a:xfrm>
            <a:off x="-25920" y="6515280"/>
            <a:ext cx="15818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bfbfbf"/>
                </a:solidFill>
                <a:latin typeface="Ariston"/>
                <a:ea typeface="Arial"/>
              </a:rPr>
              <a:t>ProPowerPoint.ru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2" name="Picture 2" descr=""/>
          <p:cNvPicPr/>
          <p:nvPr/>
        </p:nvPicPr>
        <p:blipFill>
          <a:blip r:embed="rId3"/>
          <a:stretch/>
        </p:blipFill>
        <p:spPr>
          <a:xfrm>
            <a:off x="144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1763640" y="2421000"/>
            <a:ext cx="6622200" cy="125136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-25920" y="6515280"/>
            <a:ext cx="15818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bfbfbf"/>
                </a:solidFill>
                <a:latin typeface="Ariston"/>
                <a:ea typeface="Arial"/>
              </a:rPr>
              <a:t>ProPowerPoint.ru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92196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413000"/>
            <a:ext cx="8229240" cy="47127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82" name="CustomShape 1"/>
          <p:cNvSpPr/>
          <p:nvPr/>
        </p:nvSpPr>
        <p:spPr>
          <a:xfrm>
            <a:off x="-25920" y="6515280"/>
            <a:ext cx="15818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bfbfbf"/>
                </a:solidFill>
                <a:latin typeface="Ariston"/>
                <a:ea typeface="Arial"/>
              </a:rPr>
              <a:t>ProPowerPoint.ru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90" name="PlaceHolder 9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801D0FA7-865F-4A61-8C75-E66F76E20ABA}" type="slidenum">
              <a:rPr b="0" lang="ru-RU" sz="1400" spc="-1" strike="noStrike">
                <a:solidFill>
                  <a:srgbClr val="000000"/>
                </a:solidFill>
                <a:latin typeface="Calibri"/>
                <a:ea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-25920" y="6515280"/>
            <a:ext cx="15818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bfbfbf"/>
                </a:solidFill>
                <a:latin typeface="Ariston"/>
                <a:ea typeface="Arial"/>
              </a:rPr>
              <a:t>ProPowerPoint.ru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47112BC2-4B2A-488D-A08C-31D31C3B4E08}" type="slidenum">
              <a:rPr b="0" lang="ru-RU" sz="1400" spc="-1" strike="noStrike">
                <a:solidFill>
                  <a:srgbClr val="000000"/>
                </a:solidFill>
                <a:latin typeface="Calibri"/>
                <a:ea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image" Target="../media/image27.png"/><Relationship Id="rId3" Type="http://schemas.openxmlformats.org/officeDocument/2006/relationships/slideLayout" Target="../slideLayouts/slideLayout3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85800" y="1047600"/>
            <a:ext cx="7772040" cy="3456000"/>
          </a:xfrm>
          <a:prstGeom prst="rect">
            <a:avLst/>
          </a:prstGeom>
          <a:noFill/>
          <a:ln w="9360">
            <a:noFill/>
          </a:ln>
        </p:spPr>
        <p:txBody>
          <a:bodyPr lIns="0" rIns="18360" t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5040" spc="-1" strike="noStrike">
                <a:solidFill>
                  <a:srgbClr val="953735"/>
                </a:solidFill>
                <a:latin typeface="Calibri"/>
                <a:ea typeface="Calibri"/>
              </a:rPr>
              <a:t>МБДОУ Детский сад №5</a:t>
            </a:r>
            <a:br/>
            <a:r>
              <a:rPr b="1" lang="ru-RU" sz="5040" spc="-1" strike="noStrike">
                <a:solidFill>
                  <a:srgbClr val="953735"/>
                </a:solidFill>
                <a:latin typeface="Calibri"/>
                <a:ea typeface="Calibri"/>
              </a:rPr>
              <a:t>«Капелька» </a:t>
            </a:r>
            <a:br/>
            <a:r>
              <a:rPr b="1" lang="ru-RU" sz="5040" spc="-1" strike="noStrike">
                <a:solidFill>
                  <a:srgbClr val="953735"/>
                </a:solidFill>
                <a:latin typeface="Calibri"/>
                <a:ea typeface="Calibri"/>
              </a:rPr>
              <a:t>Спортивный уголок </a:t>
            </a:r>
            <a:br/>
            <a:r>
              <a:rPr b="1" lang="ru-RU" sz="5040" spc="-1" strike="noStrike">
                <a:solidFill>
                  <a:srgbClr val="953735"/>
                </a:solidFill>
                <a:latin typeface="Calibri"/>
                <a:ea typeface="Calibri"/>
              </a:rPr>
              <a:t>младшей группы «Красная шапочка»</a:t>
            </a:r>
            <a:endParaRPr b="0" lang="ru-RU" sz="50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874880" y="5477760"/>
            <a:ext cx="5256000" cy="769680"/>
          </a:xfrm>
          <a:prstGeom prst="rect">
            <a:avLst/>
          </a:prstGeom>
          <a:noFill/>
          <a:ln w="9360">
            <a:noFill/>
          </a:ln>
        </p:spPr>
        <p:txBody>
          <a:bodyPr lIns="0" rIns="18360">
            <a:noAutofit/>
          </a:bodyPr>
          <a:p>
            <a:pPr algn="r">
              <a:lnSpc>
                <a:spcPct val="8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onstantia"/>
                <a:ea typeface="Constantia"/>
              </a:rPr>
              <a:t>Подготовили:  воспитатели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80000"/>
              </a:lnSpc>
              <a:spcBef>
                <a:spcPts val="360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Constantia"/>
                <a:ea typeface="Constantia"/>
              </a:rPr>
              <a:t>Цайгер Алена Юрьевна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80000"/>
              </a:lnSpc>
              <a:spcBef>
                <a:spcPts val="360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Constantia"/>
                <a:ea typeface="Constantia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onstantia"/>
                <a:ea typeface="Constantia"/>
              </a:rPr>
              <a:t>Гринина Надежда Евгеньевна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73" name="Picture 2" descr=""/>
          <p:cNvPicPr/>
          <p:nvPr/>
        </p:nvPicPr>
        <p:blipFill>
          <a:blip r:embed="rId1"/>
          <a:stretch/>
        </p:blipFill>
        <p:spPr>
          <a:xfrm>
            <a:off x="815040" y="3750480"/>
            <a:ext cx="2237400" cy="2969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274680"/>
            <a:ext cx="8229240" cy="9219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8" name="Picture 2" descr=""/>
          <p:cNvPicPr/>
          <p:nvPr/>
        </p:nvPicPr>
        <p:blipFill>
          <a:blip r:embed="rId1"/>
          <a:stretch/>
        </p:blipFill>
        <p:spPr>
          <a:xfrm>
            <a:off x="1009080" y="1294560"/>
            <a:ext cx="7155000" cy="53661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8229240" cy="9219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4f81bd"/>
                </a:solidFill>
                <a:latin typeface="Calibri"/>
              </a:rPr>
              <a:t>Скакалки и шнуры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0" name="Picture 2" descr=""/>
          <p:cNvPicPr/>
          <p:nvPr/>
        </p:nvPicPr>
        <p:blipFill>
          <a:blip r:embed="rId1"/>
          <a:stretch/>
        </p:blipFill>
        <p:spPr>
          <a:xfrm>
            <a:off x="483480" y="1427040"/>
            <a:ext cx="3534480" cy="4712760"/>
          </a:xfrm>
          <a:prstGeom prst="rect">
            <a:avLst/>
          </a:prstGeom>
          <a:ln w="9360">
            <a:noFill/>
          </a:ln>
        </p:spPr>
      </p:pic>
      <p:pic>
        <p:nvPicPr>
          <p:cNvPr id="201" name="Picture 3" descr=""/>
          <p:cNvPicPr/>
          <p:nvPr/>
        </p:nvPicPr>
        <p:blipFill>
          <a:blip r:embed="rId2"/>
          <a:stretch/>
        </p:blipFill>
        <p:spPr>
          <a:xfrm>
            <a:off x="4512600" y="1380960"/>
            <a:ext cx="3618000" cy="4824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685800" y="514440"/>
            <a:ext cx="8133840" cy="1185480"/>
          </a:xfrm>
          <a:prstGeom prst="rect">
            <a:avLst/>
          </a:prstGeom>
          <a:noFill/>
          <a:ln w="936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Кегли</a:t>
            </a:r>
            <a:br/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257040" y="1628640"/>
            <a:ext cx="8706960" cy="64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Arial"/>
              </a:rPr>
              <a:t>Для развития глазомера и меткости, как ориентиры в упражнениях и подвижных играх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04" name="Picture 2" descr=""/>
          <p:cNvPicPr/>
          <p:nvPr/>
        </p:nvPicPr>
        <p:blipFill>
          <a:blip r:embed="rId1"/>
          <a:stretch/>
        </p:blipFill>
        <p:spPr>
          <a:xfrm rot="21162000">
            <a:off x="172440" y="2804760"/>
            <a:ext cx="3963600" cy="2972520"/>
          </a:xfrm>
          <a:prstGeom prst="rect">
            <a:avLst/>
          </a:prstGeom>
          <a:ln>
            <a:noFill/>
          </a:ln>
        </p:spPr>
      </p:pic>
      <p:pic>
        <p:nvPicPr>
          <p:cNvPr id="205" name="Picture 3" descr=""/>
          <p:cNvPicPr/>
          <p:nvPr/>
        </p:nvPicPr>
        <p:blipFill>
          <a:blip r:embed="rId2"/>
          <a:stretch/>
        </p:blipFill>
        <p:spPr>
          <a:xfrm rot="598800">
            <a:off x="4656240" y="2623320"/>
            <a:ext cx="4243320" cy="3182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395280" y="0"/>
            <a:ext cx="8229240" cy="836280"/>
          </a:xfrm>
          <a:prstGeom prst="rect">
            <a:avLst/>
          </a:prstGeom>
          <a:noFill/>
          <a:ln w="936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5000" spc="-1" strike="noStrike">
                <a:solidFill>
                  <a:srgbClr val="953735"/>
                </a:solidFill>
                <a:latin typeface="Times New Roman"/>
                <a:ea typeface="Times New Roman"/>
              </a:rPr>
              <a:t>«Дорожки здоровья»</a:t>
            </a:r>
            <a:endParaRPr b="0" lang="ru-RU" sz="5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108000" y="836640"/>
            <a:ext cx="8856360" cy="129672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  <a:ea typeface="Constantia"/>
              </a:rPr>
              <a:t>используют для босохождения, профилактики плоскостопия и закаливания детей. 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8" name="Google Shape;188;p24" descr=""/>
          <p:cNvPicPr/>
          <p:nvPr/>
        </p:nvPicPr>
        <p:blipFill>
          <a:blip r:embed="rId1"/>
          <a:stretch/>
        </p:blipFill>
        <p:spPr>
          <a:xfrm>
            <a:off x="431640" y="1783440"/>
            <a:ext cx="4171680" cy="2111040"/>
          </a:xfrm>
          <a:prstGeom prst="rect">
            <a:avLst/>
          </a:prstGeom>
          <a:ln>
            <a:noFill/>
          </a:ln>
        </p:spPr>
      </p:pic>
      <p:pic>
        <p:nvPicPr>
          <p:cNvPr id="209" name="Picture 2" descr=""/>
          <p:cNvPicPr/>
          <p:nvPr/>
        </p:nvPicPr>
        <p:blipFill>
          <a:blip r:embed="rId2"/>
          <a:stretch/>
        </p:blipFill>
        <p:spPr>
          <a:xfrm>
            <a:off x="3601440" y="3064680"/>
            <a:ext cx="4242240" cy="2899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46040" y="6480"/>
            <a:ext cx="8229240" cy="1079280"/>
          </a:xfrm>
          <a:prstGeom prst="rect">
            <a:avLst/>
          </a:prstGeom>
          <a:noFill/>
          <a:ln w="936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5000" spc="-1" strike="noStrike">
                <a:solidFill>
                  <a:srgbClr val="953735"/>
                </a:solidFill>
                <a:latin typeface="Times New Roman"/>
                <a:ea typeface="Times New Roman"/>
              </a:rPr>
              <a:t>«Маски»</a:t>
            </a:r>
            <a:endParaRPr b="0" lang="ru-RU" sz="5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446040" y="1268280"/>
            <a:ext cx="8229240" cy="7203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  <a:ea typeface="Constantia"/>
              </a:rPr>
              <a:t>используют для подвижных игр; создаётся эмоциональный  настрой, развивается фантазия, ребёнок раскрепощается.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2" name="Google Shape;195;p25" descr=""/>
          <p:cNvPicPr/>
          <p:nvPr/>
        </p:nvPicPr>
        <p:blipFill>
          <a:blip r:embed="rId1"/>
          <a:stretch/>
        </p:blipFill>
        <p:spPr>
          <a:xfrm>
            <a:off x="1481040" y="1993680"/>
            <a:ext cx="6171480" cy="4111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41360" y="1062000"/>
            <a:ext cx="8507160" cy="558360"/>
          </a:xfrm>
          <a:prstGeom prst="rect">
            <a:avLst/>
          </a:prstGeom>
          <a:noFill/>
          <a:ln w="936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«Массажёры»</a:t>
            </a:r>
            <a:br/>
            <a:br/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3780000" y="4057560"/>
            <a:ext cx="2592000" cy="1819080"/>
          </a:xfrm>
          <a:prstGeom prst="rect">
            <a:avLst/>
          </a:prstGeom>
          <a:noFill/>
          <a:ln w="9360">
            <a:noFill/>
          </a:ln>
        </p:spPr>
        <p:txBody>
          <a:bodyPr tIns="0">
            <a:no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  <a:ea typeface="Constantia"/>
              </a:rPr>
              <a:t>используют для тренировки и укрепления мышц шеи и плечевого пояса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272880" indent="-127800">
              <a:lnSpc>
                <a:spcPct val="100000"/>
              </a:lnSpc>
              <a:spcBef>
                <a:spcPts val="479"/>
              </a:spcBef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5" name="Google Shape;204;p26" descr=""/>
          <p:cNvPicPr/>
          <p:nvPr/>
        </p:nvPicPr>
        <p:blipFill>
          <a:blip r:embed="rId1"/>
          <a:stretch/>
        </p:blipFill>
        <p:spPr>
          <a:xfrm>
            <a:off x="395280" y="2869920"/>
            <a:ext cx="3937320" cy="3637080"/>
          </a:xfrm>
          <a:prstGeom prst="rect">
            <a:avLst/>
          </a:prstGeom>
          <a:ln>
            <a:noFill/>
          </a:ln>
        </p:spPr>
      </p:pic>
      <p:pic>
        <p:nvPicPr>
          <p:cNvPr id="216" name="Picture 2" descr=""/>
          <p:cNvPicPr/>
          <p:nvPr/>
        </p:nvPicPr>
        <p:blipFill>
          <a:blip r:embed="rId2"/>
          <a:stretch/>
        </p:blipFill>
        <p:spPr>
          <a:xfrm>
            <a:off x="4586760" y="1121760"/>
            <a:ext cx="3548160" cy="3548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1615680" y="2019600"/>
            <a:ext cx="6194160" cy="4645440"/>
          </a:xfrm>
          <a:prstGeom prst="ellipse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  <a:effectLst>
            <a:softEdge rad="11250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18" name="CustomShape 2"/>
          <p:cNvSpPr/>
          <p:nvPr/>
        </p:nvSpPr>
        <p:spPr>
          <a:xfrm>
            <a:off x="0" y="1240200"/>
            <a:ext cx="9260280" cy="2584800"/>
          </a:xfrm>
          <a:custGeom>
            <a:avLst/>
            <a:gdLst/>
            <a:ahLst/>
            <a:rect l="0" t="0" r="r" b="b"/>
            <a:pathLst>
              <a:path w="25725" h="3591">
                <a:moveTo>
                  <a:pt x="0" y="3590"/>
                </a:moveTo>
                <a:lnTo>
                  <a:pt x="4" y="3500"/>
                </a:lnTo>
                <a:lnTo>
                  <a:pt x="16" y="3411"/>
                </a:lnTo>
                <a:lnTo>
                  <a:pt x="36" y="3322"/>
                </a:lnTo>
                <a:lnTo>
                  <a:pt x="64" y="3233"/>
                </a:lnTo>
                <a:lnTo>
                  <a:pt x="100" y="3144"/>
                </a:lnTo>
                <a:lnTo>
                  <a:pt x="144" y="3055"/>
                </a:lnTo>
                <a:lnTo>
                  <a:pt x="195" y="2967"/>
                </a:lnTo>
                <a:lnTo>
                  <a:pt x="255" y="2879"/>
                </a:lnTo>
                <a:lnTo>
                  <a:pt x="322" y="2791"/>
                </a:lnTo>
                <a:lnTo>
                  <a:pt x="398" y="2704"/>
                </a:lnTo>
                <a:lnTo>
                  <a:pt x="481" y="2618"/>
                </a:lnTo>
                <a:lnTo>
                  <a:pt x="571" y="2532"/>
                </a:lnTo>
                <a:lnTo>
                  <a:pt x="670" y="2447"/>
                </a:lnTo>
                <a:lnTo>
                  <a:pt x="776" y="2362"/>
                </a:lnTo>
                <a:lnTo>
                  <a:pt x="889" y="2278"/>
                </a:lnTo>
                <a:lnTo>
                  <a:pt x="1010" y="2196"/>
                </a:lnTo>
                <a:lnTo>
                  <a:pt x="1138" y="2113"/>
                </a:lnTo>
                <a:lnTo>
                  <a:pt x="1274" y="2032"/>
                </a:lnTo>
                <a:lnTo>
                  <a:pt x="1416" y="1952"/>
                </a:lnTo>
                <a:lnTo>
                  <a:pt x="1566" y="1873"/>
                </a:lnTo>
                <a:lnTo>
                  <a:pt x="1723" y="1795"/>
                </a:lnTo>
                <a:lnTo>
                  <a:pt x="1887" y="1718"/>
                </a:lnTo>
                <a:lnTo>
                  <a:pt x="2058" y="1642"/>
                </a:lnTo>
                <a:lnTo>
                  <a:pt x="2235" y="1568"/>
                </a:lnTo>
                <a:lnTo>
                  <a:pt x="2419" y="1494"/>
                </a:lnTo>
                <a:lnTo>
                  <a:pt x="2609" y="1422"/>
                </a:lnTo>
                <a:lnTo>
                  <a:pt x="2806" y="1352"/>
                </a:lnTo>
                <a:lnTo>
                  <a:pt x="3009" y="1282"/>
                </a:lnTo>
                <a:lnTo>
                  <a:pt x="3218" y="1215"/>
                </a:lnTo>
                <a:lnTo>
                  <a:pt x="3433" y="1148"/>
                </a:lnTo>
                <a:lnTo>
                  <a:pt x="3655" y="1083"/>
                </a:lnTo>
                <a:lnTo>
                  <a:pt x="3881" y="1020"/>
                </a:lnTo>
                <a:lnTo>
                  <a:pt x="4114" y="958"/>
                </a:lnTo>
                <a:lnTo>
                  <a:pt x="4351" y="898"/>
                </a:lnTo>
                <a:lnTo>
                  <a:pt x="4594" y="840"/>
                </a:lnTo>
                <a:lnTo>
                  <a:pt x="4843" y="783"/>
                </a:lnTo>
                <a:lnTo>
                  <a:pt x="5096" y="728"/>
                </a:lnTo>
                <a:lnTo>
                  <a:pt x="5354" y="675"/>
                </a:lnTo>
                <a:lnTo>
                  <a:pt x="5617" y="624"/>
                </a:lnTo>
                <a:lnTo>
                  <a:pt x="5884" y="574"/>
                </a:lnTo>
                <a:lnTo>
                  <a:pt x="6155" y="527"/>
                </a:lnTo>
                <a:lnTo>
                  <a:pt x="6431" y="481"/>
                </a:lnTo>
                <a:lnTo>
                  <a:pt x="6711" y="437"/>
                </a:lnTo>
                <a:lnTo>
                  <a:pt x="6994" y="395"/>
                </a:lnTo>
                <a:lnTo>
                  <a:pt x="7281" y="356"/>
                </a:lnTo>
                <a:lnTo>
                  <a:pt x="7572" y="318"/>
                </a:lnTo>
                <a:lnTo>
                  <a:pt x="7866" y="282"/>
                </a:lnTo>
                <a:lnTo>
                  <a:pt x="8163" y="248"/>
                </a:lnTo>
                <a:lnTo>
                  <a:pt x="8463" y="217"/>
                </a:lnTo>
                <a:lnTo>
                  <a:pt x="8766" y="187"/>
                </a:lnTo>
                <a:lnTo>
                  <a:pt x="9071" y="159"/>
                </a:lnTo>
                <a:lnTo>
                  <a:pt x="9378" y="134"/>
                </a:lnTo>
                <a:lnTo>
                  <a:pt x="9688" y="111"/>
                </a:lnTo>
                <a:lnTo>
                  <a:pt x="10000" y="90"/>
                </a:lnTo>
                <a:lnTo>
                  <a:pt x="10313" y="71"/>
                </a:lnTo>
                <a:lnTo>
                  <a:pt x="10629" y="55"/>
                </a:lnTo>
                <a:lnTo>
                  <a:pt x="10945" y="40"/>
                </a:lnTo>
                <a:lnTo>
                  <a:pt x="11263" y="28"/>
                </a:lnTo>
                <a:lnTo>
                  <a:pt x="11581" y="18"/>
                </a:lnTo>
                <a:lnTo>
                  <a:pt x="11901" y="10"/>
                </a:lnTo>
                <a:lnTo>
                  <a:pt x="12221" y="4"/>
                </a:lnTo>
                <a:lnTo>
                  <a:pt x="12541" y="1"/>
                </a:lnTo>
                <a:lnTo>
                  <a:pt x="12862" y="0"/>
                </a:lnTo>
                <a:lnTo>
                  <a:pt x="13183" y="1"/>
                </a:lnTo>
                <a:lnTo>
                  <a:pt x="13503" y="4"/>
                </a:lnTo>
                <a:lnTo>
                  <a:pt x="13823" y="10"/>
                </a:lnTo>
                <a:lnTo>
                  <a:pt x="14143" y="18"/>
                </a:lnTo>
                <a:lnTo>
                  <a:pt x="14461" y="28"/>
                </a:lnTo>
                <a:lnTo>
                  <a:pt x="14779" y="40"/>
                </a:lnTo>
                <a:lnTo>
                  <a:pt x="15095" y="55"/>
                </a:lnTo>
                <a:lnTo>
                  <a:pt x="15411" y="71"/>
                </a:lnTo>
                <a:lnTo>
                  <a:pt x="15724" y="90"/>
                </a:lnTo>
                <a:lnTo>
                  <a:pt x="16036" y="111"/>
                </a:lnTo>
                <a:lnTo>
                  <a:pt x="16346" y="134"/>
                </a:lnTo>
                <a:lnTo>
                  <a:pt x="16653" y="159"/>
                </a:lnTo>
                <a:lnTo>
                  <a:pt x="16958" y="187"/>
                </a:lnTo>
                <a:lnTo>
                  <a:pt x="17261" y="217"/>
                </a:lnTo>
                <a:lnTo>
                  <a:pt x="17561" y="248"/>
                </a:lnTo>
                <a:lnTo>
                  <a:pt x="17858" y="282"/>
                </a:lnTo>
                <a:lnTo>
                  <a:pt x="18152" y="318"/>
                </a:lnTo>
                <a:lnTo>
                  <a:pt x="18443" y="356"/>
                </a:lnTo>
                <a:lnTo>
                  <a:pt x="18730" y="395"/>
                </a:lnTo>
                <a:lnTo>
                  <a:pt x="19013" y="437"/>
                </a:lnTo>
                <a:lnTo>
                  <a:pt x="19293" y="481"/>
                </a:lnTo>
                <a:lnTo>
                  <a:pt x="19569" y="527"/>
                </a:lnTo>
                <a:lnTo>
                  <a:pt x="19840" y="574"/>
                </a:lnTo>
                <a:lnTo>
                  <a:pt x="20107" y="624"/>
                </a:lnTo>
                <a:lnTo>
                  <a:pt x="20370" y="675"/>
                </a:lnTo>
                <a:lnTo>
                  <a:pt x="20628" y="728"/>
                </a:lnTo>
                <a:lnTo>
                  <a:pt x="20881" y="783"/>
                </a:lnTo>
                <a:lnTo>
                  <a:pt x="21130" y="840"/>
                </a:lnTo>
                <a:lnTo>
                  <a:pt x="21373" y="898"/>
                </a:lnTo>
                <a:lnTo>
                  <a:pt x="21610" y="958"/>
                </a:lnTo>
                <a:lnTo>
                  <a:pt x="21843" y="1020"/>
                </a:lnTo>
                <a:lnTo>
                  <a:pt x="22069" y="1083"/>
                </a:lnTo>
                <a:lnTo>
                  <a:pt x="22291" y="1148"/>
                </a:lnTo>
                <a:lnTo>
                  <a:pt x="22506" y="1215"/>
                </a:lnTo>
                <a:lnTo>
                  <a:pt x="22715" y="1282"/>
                </a:lnTo>
                <a:lnTo>
                  <a:pt x="22918" y="1352"/>
                </a:lnTo>
                <a:lnTo>
                  <a:pt x="23115" y="1422"/>
                </a:lnTo>
                <a:lnTo>
                  <a:pt x="23305" y="1494"/>
                </a:lnTo>
                <a:lnTo>
                  <a:pt x="23489" y="1568"/>
                </a:lnTo>
                <a:lnTo>
                  <a:pt x="23666" y="1642"/>
                </a:lnTo>
                <a:lnTo>
                  <a:pt x="23837" y="1718"/>
                </a:lnTo>
                <a:lnTo>
                  <a:pt x="24001" y="1795"/>
                </a:lnTo>
                <a:lnTo>
                  <a:pt x="24158" y="1873"/>
                </a:lnTo>
                <a:lnTo>
                  <a:pt x="24308" y="1952"/>
                </a:lnTo>
                <a:lnTo>
                  <a:pt x="24450" y="2032"/>
                </a:lnTo>
                <a:lnTo>
                  <a:pt x="24586" y="2113"/>
                </a:lnTo>
                <a:lnTo>
                  <a:pt x="24714" y="2196"/>
                </a:lnTo>
                <a:lnTo>
                  <a:pt x="24835" y="2278"/>
                </a:lnTo>
                <a:lnTo>
                  <a:pt x="24948" y="2362"/>
                </a:lnTo>
                <a:lnTo>
                  <a:pt x="25054" y="2447"/>
                </a:lnTo>
                <a:lnTo>
                  <a:pt x="25153" y="2532"/>
                </a:lnTo>
                <a:lnTo>
                  <a:pt x="25243" y="2618"/>
                </a:lnTo>
                <a:lnTo>
                  <a:pt x="25326" y="2704"/>
                </a:lnTo>
                <a:lnTo>
                  <a:pt x="25402" y="2791"/>
                </a:lnTo>
                <a:lnTo>
                  <a:pt x="25469" y="2879"/>
                </a:lnTo>
                <a:lnTo>
                  <a:pt x="25529" y="2967"/>
                </a:lnTo>
                <a:lnTo>
                  <a:pt x="25580" y="3055"/>
                </a:lnTo>
                <a:lnTo>
                  <a:pt x="25624" y="3144"/>
                </a:lnTo>
                <a:lnTo>
                  <a:pt x="25660" y="3233"/>
                </a:lnTo>
                <a:lnTo>
                  <a:pt x="25688" y="3322"/>
                </a:lnTo>
                <a:lnTo>
                  <a:pt x="25708" y="3411"/>
                </a:lnTo>
                <a:lnTo>
                  <a:pt x="25720" y="3500"/>
                </a:lnTo>
                <a:lnTo>
                  <a:pt x="25724" y="3590"/>
                </a:lnTo>
              </a:path>
            </a:pathLst>
          </a:custGeom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 anchorCtr="1">
            <a:prstTxWarp prst="textArchUp"/>
            <a:no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cf2e2b"/>
                </a:solidFill>
                <a:latin typeface="Arial"/>
                <a:ea typeface="Arial"/>
              </a:rPr>
              <a:t>«Забота о здоровье – это 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cf2e2b"/>
                </a:solidFill>
                <a:latin typeface="Arial"/>
                <a:ea typeface="Arial"/>
              </a:rPr>
              <a:t>важный труд, берегите его»</a:t>
            </a:r>
            <a:endParaRPr b="0" lang="ru-RU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38;p31" descr=""/>
          <p:cNvPicPr/>
          <p:nvPr/>
        </p:nvPicPr>
        <p:blipFill>
          <a:blip r:embed="rId1"/>
          <a:stretch/>
        </p:blipFill>
        <p:spPr>
          <a:xfrm>
            <a:off x="85680" y="49320"/>
            <a:ext cx="8964360" cy="6725880"/>
          </a:xfrm>
          <a:prstGeom prst="rect">
            <a:avLst/>
          </a:prstGeom>
          <a:ln>
            <a:noFill/>
          </a:ln>
        </p:spPr>
      </p:pic>
      <p:sp>
        <p:nvSpPr>
          <p:cNvPr id="220" name="CustomShape 1"/>
          <p:cNvSpPr/>
          <p:nvPr/>
        </p:nvSpPr>
        <p:spPr>
          <a:xfrm>
            <a:off x="1475640" y="1124640"/>
            <a:ext cx="6820200" cy="175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8f8f8"/>
                </a:solidFill>
                <a:latin typeface="Arial"/>
                <a:ea typeface="Arial"/>
              </a:rPr>
              <a:t>Спасибо 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8f8f8"/>
                </a:solidFill>
                <a:latin typeface="Arial"/>
                <a:ea typeface="Arial"/>
              </a:rPr>
              <a:t>за внимание!</a:t>
            </a:r>
            <a:endParaRPr b="0" lang="ru-RU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457200" y="274680"/>
            <a:ext cx="8229240" cy="9219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6600" spc="-1" strike="noStrike">
                <a:solidFill>
                  <a:srgbClr val="fdfefd"/>
                </a:solidFill>
                <a:latin typeface="Calibri"/>
              </a:rPr>
              <a:t>Главная цель:</a:t>
            </a:r>
            <a:endParaRPr b="0" lang="ru-RU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457200" y="1413000"/>
            <a:ext cx="8229240" cy="47127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•"/>
            </a:pPr>
            <a:r>
              <a:rPr b="0" i="1" lang="ru-RU" sz="3200" spc="-1" strike="noStrike">
                <a:solidFill>
                  <a:srgbClr val="00b050"/>
                </a:solidFill>
                <a:latin typeface="Arial Black"/>
              </a:rPr>
              <a:t> </a:t>
            </a:r>
            <a:r>
              <a:rPr b="0" i="1" lang="ru-RU" sz="3200" spc="-1" strike="noStrike">
                <a:solidFill>
                  <a:srgbClr val="00b050"/>
                </a:solidFill>
                <a:latin typeface="Arial Black"/>
              </a:rPr>
              <a:t>ФИЗКУЛЬТУРНЫЙ УГОЛОК СЛУЖИТ УДОВЛЕТВОРЕНИЮ ПОТРЕБНОСТИ ДОШКОЛЬНИКА В ДВИЖЕНИИ И ПРИОБЩЕНИЮ ЕГО К ЗДОРОВОМУ ОБРАЗУ ЖИЗНИ.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6" name="Google Shape;108;p15" descr=""/>
          <p:cNvPicPr/>
          <p:nvPr/>
        </p:nvPicPr>
        <p:blipFill>
          <a:blip r:embed="rId1"/>
          <a:stretch/>
        </p:blipFill>
        <p:spPr>
          <a:xfrm>
            <a:off x="3024720" y="4070880"/>
            <a:ext cx="3615120" cy="2076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0" y="671760"/>
            <a:ext cx="8651160" cy="612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ff0000"/>
                </a:solidFill>
                <a:latin typeface="Times New Roman"/>
                <a:ea typeface="Arial"/>
              </a:rPr>
              <a:t>ЗАДАЧИ ФИЗКУЛЬТУРНОГО УГОЛКА </a:t>
            </a:r>
            <a:endParaRPr b="0" lang="ru-RU" sz="3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ВОСПИТАНИЕ ПОЛОЖИТЕЛЬНЫХ НРАВСТВЕННО - ВОЛЕВЫХ ЧЕРТ ЛИЧНОСТИ, АКТИВНОСТИ, САМОСТОЯТЕЛЬНОСТИ;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РАЗВИТИЕ ДВИЖЕНИЙ И СОВЕРШЕНСТВОВАНИЕ ДВИГАТЕЛЬНЫХ ФУНКЦИЙ;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ДОСТИЖЕНИЕ НЕОБХОДИМОЙ ДЛЯ ВОЗРАСТА ФИЗИЧЕСКОЙ ПОДГОТОВЛЕННОСТИ;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ПРЕДУПРЕЖДЕНИЕ НАРУШЕНИЙ ОПОРНО-ДВИГАТЕЛЬНОГО АППАРАТА;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СОЗДАНИЕ БЛАГОПРИЯТНЫХ УСЛОВИЙ ДЛЯ АКТИВНОГО ОТДЫХА, РАДОСТНОЙ СОДЕРЖАТЕЛЬНОЙ ДЕЯТЕЛЬНОСТИ В КОЛЛЕКТИВНЫХ ИГРАХ И РАЗВЛЕЧЕНИЯХ;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- ПРИОБЩЕНИЕ ДЕТЕЙ К ЗАНЯТИЯМ ФИЗИЧЕСКОЙ КУЛЬТУРОЙ И СПОРТУ.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60280"/>
            <a:ext cx="8229240" cy="936360"/>
          </a:xfrm>
          <a:prstGeom prst="rect">
            <a:avLst/>
          </a:prstGeom>
          <a:noFill/>
          <a:ln w="936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5000" spc="-1" strike="noStrike">
                <a:solidFill>
                  <a:srgbClr val="953735"/>
                </a:solidFill>
                <a:latin typeface="Times New Roman"/>
                <a:ea typeface="Times New Roman"/>
              </a:rPr>
              <a:t>Наш физкультурный уголок</a:t>
            </a:r>
            <a:endParaRPr b="0" lang="ru-RU" sz="5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9" name="Picture 2" descr=""/>
          <p:cNvPicPr/>
          <p:nvPr/>
        </p:nvPicPr>
        <p:blipFill>
          <a:blip r:embed="rId1"/>
          <a:stretch/>
        </p:blipFill>
        <p:spPr>
          <a:xfrm>
            <a:off x="168840" y="1317240"/>
            <a:ext cx="4155480" cy="5540400"/>
          </a:xfrm>
          <a:prstGeom prst="rect">
            <a:avLst/>
          </a:prstGeom>
          <a:ln>
            <a:noFill/>
          </a:ln>
        </p:spPr>
      </p:pic>
      <p:sp>
        <p:nvSpPr>
          <p:cNvPr id="180" name="CustomShape 2"/>
          <p:cNvSpPr/>
          <p:nvPr/>
        </p:nvSpPr>
        <p:spPr>
          <a:xfrm>
            <a:off x="4629240" y="1268280"/>
            <a:ext cx="4190760" cy="382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Вот физкультурный уголок.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Он сделан для детей.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Смотрите, сколько здесь всего,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Как много здесь идей!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510480" y="-210960"/>
            <a:ext cx="8219880" cy="936360"/>
          </a:xfrm>
          <a:prstGeom prst="rect">
            <a:avLst/>
          </a:prstGeom>
          <a:noFill/>
          <a:ln w="936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ff0000"/>
                </a:solidFill>
                <a:latin typeface="Times New Roman"/>
              </a:rPr>
              <a:t>Задачи воспитателя: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1055160" y="705960"/>
            <a:ext cx="7300800" cy="252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Arial"/>
              </a:rPr>
              <a:t>Научить детей самостоятельной двигательной активности в условиях ограниченного пространства и правильному использованию физкультурного оборудования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83" name="Picture 2" descr=""/>
          <p:cNvPicPr/>
          <p:nvPr/>
        </p:nvPicPr>
        <p:blipFill>
          <a:blip r:embed="rId1"/>
          <a:stretch/>
        </p:blipFill>
        <p:spPr>
          <a:xfrm>
            <a:off x="1922760" y="3299040"/>
            <a:ext cx="4351320" cy="3263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630360" y="333360"/>
            <a:ext cx="7991280" cy="828360"/>
          </a:xfrm>
          <a:prstGeom prst="rect">
            <a:avLst/>
          </a:prstGeom>
          <a:noFill/>
          <a:ln w="936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5000" spc="-1" strike="noStrike">
                <a:solidFill>
                  <a:srgbClr val="4f81bd"/>
                </a:solidFill>
                <a:latin typeface="Times New Roman"/>
                <a:ea typeface="Times New Roman"/>
              </a:rPr>
              <a:t>Мячи</a:t>
            </a:r>
            <a:endParaRPr b="0" lang="ru-RU" sz="5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431640" y="1303200"/>
            <a:ext cx="8388000" cy="39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используются для игр с бросанием, ловлей, метанием.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86" name="Picture 2" descr=""/>
          <p:cNvPicPr/>
          <p:nvPr/>
        </p:nvPicPr>
        <p:blipFill>
          <a:blip r:embed="rId1"/>
          <a:stretch/>
        </p:blipFill>
        <p:spPr>
          <a:xfrm>
            <a:off x="318960" y="2398680"/>
            <a:ext cx="3788640" cy="2841480"/>
          </a:xfrm>
          <a:prstGeom prst="rect">
            <a:avLst/>
          </a:prstGeom>
          <a:ln>
            <a:noFill/>
          </a:ln>
        </p:spPr>
      </p:pic>
      <p:pic>
        <p:nvPicPr>
          <p:cNvPr id="187" name="Picture 5" descr=""/>
          <p:cNvPicPr/>
          <p:nvPr/>
        </p:nvPicPr>
        <p:blipFill>
          <a:blip r:embed="rId2"/>
          <a:stretch/>
        </p:blipFill>
        <p:spPr>
          <a:xfrm>
            <a:off x="4241160" y="2162520"/>
            <a:ext cx="4576320" cy="3432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274680"/>
            <a:ext cx="8229240" cy="9219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Перекатывание мяча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9" name="Picture 2" descr=""/>
          <p:cNvPicPr/>
          <p:nvPr/>
        </p:nvPicPr>
        <p:blipFill>
          <a:blip r:embed="rId1"/>
          <a:stretch/>
        </p:blipFill>
        <p:spPr>
          <a:xfrm>
            <a:off x="1429920" y="1413000"/>
            <a:ext cx="6284160" cy="47127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8229240" cy="9219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4f81bd"/>
                </a:solidFill>
                <a:latin typeface="Times New Roman"/>
              </a:rPr>
              <a:t>«Попрыгунчики»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1" name="Picture 3" descr=""/>
          <p:cNvPicPr/>
          <p:nvPr/>
        </p:nvPicPr>
        <p:blipFill>
          <a:blip r:embed="rId1"/>
          <a:stretch/>
        </p:blipFill>
        <p:spPr>
          <a:xfrm>
            <a:off x="609840" y="1455120"/>
            <a:ext cx="3534480" cy="4712760"/>
          </a:xfrm>
          <a:prstGeom prst="rect">
            <a:avLst/>
          </a:prstGeom>
          <a:ln w="9360">
            <a:noFill/>
          </a:ln>
        </p:spPr>
      </p:pic>
      <p:pic>
        <p:nvPicPr>
          <p:cNvPr id="192" name="Picture 2" descr=""/>
          <p:cNvPicPr/>
          <p:nvPr/>
        </p:nvPicPr>
        <p:blipFill>
          <a:blip r:embed="rId2"/>
          <a:stretch/>
        </p:blipFill>
        <p:spPr>
          <a:xfrm>
            <a:off x="4737600" y="1463040"/>
            <a:ext cx="3474720" cy="4633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-196920" y="682560"/>
            <a:ext cx="9537480" cy="9219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4f81bd"/>
                </a:solidFill>
                <a:latin typeface="Calibri"/>
              </a:rPr>
              <a:t>Для общеразвивающих упражнений, пролезания, прокатывания и прыжков, подвижных игр: 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4" name="Picture 2" descr=""/>
          <p:cNvPicPr/>
          <p:nvPr/>
        </p:nvPicPr>
        <p:blipFill>
          <a:blip r:embed="rId1"/>
          <a:stretch/>
        </p:blipFill>
        <p:spPr>
          <a:xfrm>
            <a:off x="559800" y="2868120"/>
            <a:ext cx="3097440" cy="3223080"/>
          </a:xfrm>
          <a:prstGeom prst="rect">
            <a:avLst/>
          </a:prstGeom>
          <a:ln>
            <a:noFill/>
          </a:ln>
        </p:spPr>
      </p:pic>
      <p:pic>
        <p:nvPicPr>
          <p:cNvPr id="195" name="Picture 3" descr=""/>
          <p:cNvPicPr/>
          <p:nvPr/>
        </p:nvPicPr>
        <p:blipFill>
          <a:blip r:embed="rId2"/>
          <a:stretch/>
        </p:blipFill>
        <p:spPr>
          <a:xfrm>
            <a:off x="5511600" y="2926080"/>
            <a:ext cx="3265200" cy="3122640"/>
          </a:xfrm>
          <a:prstGeom prst="rect">
            <a:avLst/>
          </a:prstGeom>
          <a:ln>
            <a:noFill/>
          </a:ln>
        </p:spPr>
      </p:pic>
      <p:sp>
        <p:nvSpPr>
          <p:cNvPr id="196" name="CustomShape 2"/>
          <p:cNvSpPr/>
          <p:nvPr/>
        </p:nvSpPr>
        <p:spPr>
          <a:xfrm>
            <a:off x="3072240" y="2250000"/>
            <a:ext cx="294264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299" strike="noStrike">
                <a:solidFill>
                  <a:srgbClr val="6298ed"/>
                </a:solidFill>
                <a:latin typeface="Arial"/>
                <a:ea typeface="Arial"/>
              </a:rPr>
              <a:t>Обручи</a:t>
            </a:r>
            <a:endParaRPr b="0" lang="ru-RU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Application>LibreOffice/6.2.8.2$Windows_x86 LibreOffice_project/f82ddfca21ebc1e222a662a32b25c0c9d20169ee</Application>
  <Words>243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description/>
  <dc:language>ru-RU</dc:language>
  <cp:lastModifiedBy/>
  <dcterms:modified xsi:type="dcterms:W3CDTF">2021-04-14T16:48:35Z</dcterms:modified>
  <cp:revision>10</cp:revision>
  <dc:subject/>
  <dc:title>МБДОУ Детский сад №5 «Капелька»  Спортивный уголок  младшей группы «Красная шапочка»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